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8"/>
  </p:notesMasterIdLst>
  <p:sldIdLst>
    <p:sldId id="316" r:id="rId5"/>
    <p:sldId id="320" r:id="rId6"/>
    <p:sldId id="327" r:id="rId7"/>
    <p:sldId id="340" r:id="rId8"/>
    <p:sldId id="321" r:id="rId9"/>
    <p:sldId id="331" r:id="rId10"/>
    <p:sldId id="330" r:id="rId11"/>
    <p:sldId id="333" r:id="rId12"/>
    <p:sldId id="334" r:id="rId13"/>
    <p:sldId id="335" r:id="rId14"/>
    <p:sldId id="338" r:id="rId15"/>
    <p:sldId id="339" r:id="rId16"/>
    <p:sldId id="3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1692" autoAdjust="0"/>
  </p:normalViewPr>
  <p:slideViewPr>
    <p:cSldViewPr snapToGrid="0">
      <p:cViewPr varScale="1">
        <p:scale>
          <a:sx n="70" d="100"/>
          <a:sy n="70" d="100"/>
        </p:scale>
        <p:origin x="1590" y="6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Hello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Welcome to the video based retail store shelf monitoring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 name is Mamoun Alghaslan, and I am delighted to show you our Shelf Monitoring System, which I worked on with my team mate Khaled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Almutairy</a:t>
            </a:r>
            <a:endParaRPr lang="en-US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This project is prepared as part of the requirements for the ICS-619 for the professional master in artificial intelligence from KFUPM with the mentorship of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Elsayed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Elalfy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and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AbdulJabbar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Siddiqi.</a:t>
            </a:r>
            <a:endParaRPr lang="en-GB" dirty="0"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6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screen shot of the prototype.</a:t>
            </a:r>
          </a:p>
          <a:p>
            <a:endParaRPr lang="en-US" dirty="0"/>
          </a:p>
          <a:p>
            <a:r>
              <a:rPr lang="en-US" dirty="0"/>
              <a:t>The user is able to upload a photo and send it to the server, or capture a photo using a camera.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colcusion</a:t>
            </a:r>
            <a:r>
              <a:rPr lang="en-US" dirty="0"/>
              <a:t>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04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For future work,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focus on 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continue 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Also 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Exploring multiple broadcasting services</a:t>
            </a:r>
          </a:p>
          <a:p>
            <a:endParaRPr lang="en-GB" dirty="0"/>
          </a:p>
          <a:p>
            <a:endParaRPr lang="en-GB" dirty="0"/>
          </a:p>
          <a:p>
            <a:r>
              <a:rPr lang="en-US" dirty="0"/>
              <a:t>Thank you very much for your time</a:t>
            </a:r>
          </a:p>
          <a:p>
            <a:endParaRPr lang="en-US" dirty="0"/>
          </a:p>
          <a:p>
            <a:r>
              <a:rPr lang="en-US" dirty="0"/>
              <a:t>We hope this project will become marketable and useful in the near future.</a:t>
            </a:r>
          </a:p>
          <a:p>
            <a:endParaRPr lang="en-US" dirty="0"/>
          </a:p>
          <a:p>
            <a:r>
              <a:rPr lang="en-US" dirty="0"/>
              <a:t>Have a great day.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time</a:t>
            </a:r>
          </a:p>
          <a:p>
            <a:endParaRPr lang="en-US" dirty="0"/>
          </a:p>
          <a:p>
            <a:r>
              <a:rPr lang="en-US" dirty="0"/>
              <a:t>We hope this project will become marketable and useful in the near future.</a:t>
            </a:r>
          </a:p>
          <a:p>
            <a:endParaRPr lang="en-US" dirty="0"/>
          </a:p>
          <a:p>
            <a:r>
              <a:rPr lang="en-US" dirty="0"/>
              <a:t>Have a great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has been recent trends in retail that focused on AI-Powered shopping experience, such as </a:t>
            </a:r>
            <a:r>
              <a:rPr lang="en-GB" dirty="0"/>
              <a:t>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proposed projects aims to build a robust Shelf-Monitoring-System (SMS) to tackle Out-of-Stock (OOS) and Misplaced (MIS) items.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system has a few key components, starting with a sliding camera system that would be mounted on the opposing sides of shelves, connected to a web server that hosts a detection model, and a notification system that can provide real-time updates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Before going into more details, let’s quickly go over some existing solutions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than the multi-sensor solutions, there have been some deep learning methods such as “faster R-CNN”,</a:t>
            </a:r>
          </a:p>
          <a:p>
            <a:r>
              <a:rPr lang="en-US" sz="1200" dirty="0"/>
              <a:t>Which is </a:t>
            </a:r>
            <a:r>
              <a:rPr lang="en-GB" sz="1200" dirty="0"/>
              <a:t>Generally slower due to its two-stage process</a:t>
            </a:r>
          </a:p>
          <a:p>
            <a:endParaRPr lang="en-GB" sz="1200" dirty="0"/>
          </a:p>
          <a:p>
            <a:r>
              <a:rPr lang="en-GB" sz="1200" dirty="0"/>
              <a:t>Another approach that has been developed is the You Only Look Once framework, YOLO,</a:t>
            </a:r>
          </a:p>
          <a:p>
            <a:r>
              <a:rPr lang="en-GB" sz="1200" dirty="0"/>
              <a:t>which is known for its real-time object detection capabilities, achieving faster inference speeds.</a:t>
            </a:r>
          </a:p>
          <a:p>
            <a:endParaRPr lang="en-GB" sz="1200" dirty="0"/>
          </a:p>
          <a:p>
            <a:r>
              <a:rPr lang="en-GB" sz="1200" dirty="0"/>
              <a:t>Other methods such as the classical methods of statistical analysis and basic machine learning do not generalize well when applied to new environments.</a:t>
            </a:r>
          </a:p>
          <a:p>
            <a:endParaRPr lang="en-GB" sz="1200" dirty="0"/>
          </a:p>
          <a:p>
            <a:r>
              <a:rPr lang="en-GB" sz="1200" dirty="0"/>
              <a:t>Depth estimation methods are successful but fail to detect product misplacement since it lacks the visual classification of object.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3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more about our solution.</a:t>
            </a:r>
          </a:p>
          <a:p>
            <a:endParaRPr lang="en-US" dirty="0"/>
          </a:p>
          <a:p>
            <a:r>
              <a:rPr lang="en-US" dirty="0"/>
              <a:t>The basic idea is as follows:</a:t>
            </a:r>
          </a:p>
          <a:p>
            <a:pPr marL="228600" indent="-228600">
              <a:buAutoNum type="arabicPeriod"/>
            </a:pPr>
            <a:r>
              <a:rPr lang="en-US" dirty="0"/>
              <a:t>Cameras are installed on</a:t>
            </a:r>
          </a:p>
          <a:p>
            <a:pPr marL="228600" indent="-228600">
              <a:buAutoNum type="arabicPeriod"/>
            </a:pPr>
            <a:r>
              <a:rPr lang="en-US" dirty="0"/>
              <a:t>sliding rails in front of</a:t>
            </a:r>
          </a:p>
          <a:p>
            <a:pPr marL="228600" indent="-228600">
              <a:buAutoNum type="arabicPeriod"/>
            </a:pPr>
            <a:r>
              <a:rPr lang="en-US" dirty="0"/>
              <a:t>the shelves.</a:t>
            </a:r>
          </a:p>
          <a:p>
            <a:pPr marL="228600" indent="-228600">
              <a:buAutoNum type="arabicPeriod"/>
            </a:pPr>
            <a:r>
              <a:rPr lang="en-US" dirty="0"/>
              <a:t>Each camera sees what’s on the opposite shelf unit</a:t>
            </a:r>
          </a:p>
          <a:p>
            <a:pPr marL="228600" indent="-228600">
              <a:buAutoNum type="arabicPeriod"/>
            </a:pPr>
            <a:r>
              <a:rPr lang="en-US" dirty="0"/>
              <a:t>The cameras are connected using </a:t>
            </a:r>
            <a:r>
              <a:rPr lang="en-US" dirty="0" err="1"/>
              <a:t>wifi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 web server, which hosts</a:t>
            </a:r>
          </a:p>
          <a:p>
            <a:pPr marL="228600" indent="-228600">
              <a:buAutoNum type="arabicPeriod"/>
            </a:pPr>
            <a:r>
              <a:rPr lang="en-US" dirty="0"/>
              <a:t>The object detection model.</a:t>
            </a:r>
          </a:p>
          <a:p>
            <a:pPr marL="228600" indent="-228600">
              <a:buAutoNum type="arabicPeriod"/>
            </a:pPr>
            <a:r>
              <a:rPr lang="en-US" dirty="0"/>
              <a:t>The application can be used by admins to</a:t>
            </a:r>
          </a:p>
          <a:p>
            <a:pPr marL="228600" indent="-228600">
              <a:buAutoNum type="arabicPeriod"/>
            </a:pPr>
            <a:r>
              <a:rPr lang="en-US" dirty="0"/>
              <a:t>manage the database,</a:t>
            </a:r>
          </a:p>
          <a:p>
            <a:pPr marL="228600" indent="-228600">
              <a:buAutoNum type="arabicPeriod"/>
            </a:pPr>
            <a:r>
              <a:rPr lang="en-US" dirty="0"/>
              <a:t>As well as the broadcasting service that will</a:t>
            </a:r>
          </a:p>
          <a:p>
            <a:pPr marL="228600" indent="-228600">
              <a:buAutoNum type="arabicPeriod"/>
            </a:pPr>
            <a:r>
              <a:rPr lang="en-US" dirty="0"/>
              <a:t>Notify the on-floor employees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our prototype, we: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  <a:p>
            <a:endParaRPr lang="en-GB" dirty="0"/>
          </a:p>
          <a:p>
            <a:r>
              <a:rPr lang="en-GB" dirty="0"/>
              <a:t>For Data collection,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8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visited the Danube supermarket in </a:t>
            </a:r>
            <a:r>
              <a:rPr lang="en-US" dirty="0" err="1"/>
              <a:t>AlKhobar</a:t>
            </a:r>
            <a:r>
              <a:rPr lang="en-US" dirty="0"/>
              <a:t>, and using a mobile phone fixed on a tripod, we sampled five shelves which had a total of about 150 products.</a:t>
            </a:r>
          </a:p>
          <a:p>
            <a:endParaRPr lang="en-US" dirty="0"/>
          </a:p>
          <a:p>
            <a:r>
              <a:rPr lang="en-GB" dirty="0"/>
              <a:t>Each product was removed to simulate OOS situations, and 32 product were moved around five times to simulate product misplacement</a:t>
            </a:r>
          </a:p>
          <a:p>
            <a:endParaRPr lang="en-GB" dirty="0"/>
          </a:p>
          <a:p>
            <a:r>
              <a:rPr lang="en-GB" dirty="0"/>
              <a:t>A total of 310 images were collected and labelled using </a:t>
            </a:r>
            <a:r>
              <a:rPr lang="en-GB" dirty="0" err="1"/>
              <a:t>Roboflow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set was split 90/5/5% with balanced samples of classes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a few experiments and understand the framework we will use in the system, we experimented with yolo versions 5 and 7.</a:t>
            </a:r>
          </a:p>
          <a:p>
            <a:endParaRPr lang="en-US" dirty="0"/>
          </a:p>
          <a:p>
            <a:r>
              <a:rPr lang="en-GB" dirty="0"/>
              <a:t>Yolov5 did not perform well, and took more than 5 hours to train on a quadro-P6000 GPU.  V7 had impressive results, but had a weakness distinguishing misplaced items.</a:t>
            </a:r>
          </a:p>
          <a:p>
            <a:endParaRPr lang="en-GB" dirty="0"/>
          </a:p>
          <a:p>
            <a:r>
              <a:rPr lang="en-GB" dirty="0"/>
              <a:t>Please feel free to pause the video and look at the numbers in details,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7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YoloV8, the model we selected for the system, showed remarkable results. It almost completely correctly detected OOS products, and a solid mAP50 score of 0.88 for misplaced products.</a:t>
            </a:r>
          </a:p>
          <a:p>
            <a:endParaRPr lang="en-US" dirty="0"/>
          </a:p>
          <a:p>
            <a:r>
              <a:rPr lang="en-US" dirty="0"/>
              <a:t>The photo shows a sample with on misplaced item in the middle row to the left, and an OOS product in the bottom row to the right.</a:t>
            </a:r>
          </a:p>
          <a:p>
            <a:endParaRPr lang="en-US" dirty="0"/>
          </a:p>
          <a:p>
            <a:r>
              <a:rPr lang="en-US" dirty="0"/>
              <a:t>After exporting the model weights,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3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with the system components.</a:t>
            </a:r>
          </a:p>
          <a:p>
            <a:endParaRPr lang="en-US" dirty="0"/>
          </a:p>
          <a:p>
            <a:r>
              <a:rPr lang="en-US" dirty="0"/>
              <a:t>The system comprises of for main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detection model we fine-tuned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Model API, which is a Python + Flask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 which will monitor the shelves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Web Server built using JavaScript Node.js + Express, the web server has three parts: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Web-site server which allows the admins to manage IP camera registry, and the employees that will be notified using the broadcasting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 worker which will periodically take images from all configured cameras for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lvl="1" indent="0">
              <a:buFont typeface="+mj-lt"/>
              <a:buNone/>
            </a:pPr>
            <a:endParaRPr lang="en-GB" dirty="0"/>
          </a:p>
          <a:p>
            <a:pPr marL="457200" lvl="1" indent="0">
              <a:buFont typeface="+mj-lt"/>
              <a:buNone/>
            </a:pPr>
            <a:r>
              <a:rPr lang="en-GB" dirty="0"/>
              <a:t>For this prototype, only the middle layer highlighted in blue was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1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broadcasting services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Recent trends in retail focus on </a:t>
            </a:r>
            <a:r>
              <a:rPr lang="en-GB" b="1" dirty="0"/>
              <a:t>AI-Powered</a:t>
            </a:r>
            <a:r>
              <a:rPr lang="en-GB" dirty="0"/>
              <a:t> shops, such as 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proposed projects aims to build a robust </a:t>
            </a:r>
            <a:r>
              <a:rPr lang="en-GB" b="1" dirty="0"/>
              <a:t>Shelf-Monitoring-System </a:t>
            </a:r>
            <a:r>
              <a:rPr lang="en-GB" dirty="0"/>
              <a:t>(</a:t>
            </a:r>
            <a:r>
              <a:rPr lang="en-GB" b="1" dirty="0"/>
              <a:t>SMS</a:t>
            </a:r>
            <a:r>
              <a:rPr lang="en-GB" dirty="0"/>
              <a:t>) to tackle </a:t>
            </a:r>
            <a:r>
              <a:rPr lang="en-GB" b="1" dirty="0"/>
              <a:t>Out-of-Stock</a:t>
            </a:r>
            <a:r>
              <a:rPr lang="en-GB" dirty="0"/>
              <a:t> (</a:t>
            </a:r>
            <a:r>
              <a:rPr lang="en-GB" b="1" dirty="0"/>
              <a:t>OOS</a:t>
            </a:r>
            <a:r>
              <a:rPr lang="en-GB" dirty="0"/>
              <a:t>) and </a:t>
            </a:r>
            <a:r>
              <a:rPr lang="en-GB" b="1" dirty="0"/>
              <a:t>Misplaced</a:t>
            </a:r>
            <a:r>
              <a:rPr lang="en-GB" dirty="0"/>
              <a:t> (</a:t>
            </a:r>
            <a:r>
              <a:rPr lang="en-GB" b="1" dirty="0"/>
              <a:t>MIS</a:t>
            </a:r>
            <a:r>
              <a:rPr lang="en-GB" dirty="0"/>
              <a:t>)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components include a sliding </a:t>
            </a:r>
            <a:r>
              <a:rPr lang="en-GB" b="1" dirty="0"/>
              <a:t>camera</a:t>
            </a:r>
            <a:r>
              <a:rPr lang="en-GB" dirty="0"/>
              <a:t> system mounted on the opposing sides of </a:t>
            </a:r>
            <a:r>
              <a:rPr lang="en-GB" b="1" dirty="0"/>
              <a:t>shelves</a:t>
            </a:r>
            <a:r>
              <a:rPr lang="en-GB" dirty="0"/>
              <a:t>, connected to a </a:t>
            </a:r>
            <a:r>
              <a:rPr lang="en-GB" b="1" dirty="0"/>
              <a:t>web server </a:t>
            </a:r>
            <a:r>
              <a:rPr lang="en-GB" dirty="0"/>
              <a:t>that hosts a </a:t>
            </a:r>
            <a:r>
              <a:rPr lang="en-GB" b="1" dirty="0"/>
              <a:t>detection model</a:t>
            </a:r>
            <a:r>
              <a:rPr lang="en-GB" dirty="0"/>
              <a:t>, and a notification system that can provide </a:t>
            </a:r>
            <a:r>
              <a:rPr lang="en-GB" b="1" dirty="0"/>
              <a:t>real-time updates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/>
              <a:t>Faster R-CNN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two-stage architecture, first generating region proposals and then predicting class labels, and bounding box coordinates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Generally slower due to its two-stage process</a:t>
            </a:r>
          </a:p>
          <a:p>
            <a:pPr>
              <a:lnSpc>
                <a:spcPct val="110000"/>
              </a:lnSpc>
            </a:pPr>
            <a:r>
              <a:rPr lang="en-GB" sz="1800" b="1" dirty="0"/>
              <a:t>YOLO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single-stage architecture, simultaneously predicting class probabilities and bounding box coordinates in one pass through the network.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Known for its real-time object detection capabilities, achieving faster inference speeds.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Classical Methods</a:t>
            </a:r>
          </a:p>
          <a:p>
            <a:pPr lvl="1"/>
            <a:r>
              <a:rPr lang="en-GB" dirty="0"/>
              <a:t>Do not generalize well when applied to new environments.</a:t>
            </a:r>
          </a:p>
          <a:p>
            <a:r>
              <a:rPr lang="en-GB" b="1" dirty="0"/>
              <a:t>Depth Estimation Method</a:t>
            </a:r>
          </a:p>
          <a:p>
            <a:pPr lvl="1"/>
            <a:r>
              <a:rPr lang="en-GB" dirty="0"/>
              <a:t>Fail to detect product misplacement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5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25196" y="1591484"/>
            <a:ext cx="3548094" cy="365125"/>
          </a:xfrm>
        </p:spPr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02880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Graphic 12" descr="Abacus with solid fill">
            <a:extLst>
              <a:ext uri="{FF2B5EF4-FFF2-40B4-BE49-F238E27FC236}">
                <a16:creationId xmlns:a16="http://schemas.microsoft.com/office/drawing/2014/main" id="{1CC3FFC1-1796-5D5E-B68A-080D6B01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2281693"/>
            <a:ext cx="914400" cy="914400"/>
          </a:xfrm>
          <a:prstGeom prst="rect">
            <a:avLst/>
          </a:prstGeom>
        </p:spPr>
      </p:pic>
      <p:pic>
        <p:nvPicPr>
          <p:cNvPr id="15" name="Graphic 14" descr="Abacus with solid fill">
            <a:extLst>
              <a:ext uri="{FF2B5EF4-FFF2-40B4-BE49-F238E27FC236}">
                <a16:creationId xmlns:a16="http://schemas.microsoft.com/office/drawing/2014/main" id="{D3C560B9-21F4-2231-E3AA-0EF98338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2281693"/>
            <a:ext cx="914400" cy="914400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A8B7BFCF-3027-07F7-D0DF-E47C89166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928635" y="5101250"/>
            <a:ext cx="914400" cy="914400"/>
          </a:xfrm>
          <a:prstGeom prst="rect">
            <a:avLst/>
          </a:prstGeom>
        </p:spPr>
      </p:pic>
      <p:pic>
        <p:nvPicPr>
          <p:cNvPr id="21" name="Graphic 20" descr="Wireless router outline">
            <a:extLst>
              <a:ext uri="{FF2B5EF4-FFF2-40B4-BE49-F238E27FC236}">
                <a16:creationId xmlns:a16="http://schemas.microsoft.com/office/drawing/2014/main" id="{547745A8-ED8B-89F1-A45D-B77D7D350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9843" y="646275"/>
            <a:ext cx="1757337" cy="1757337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EE37101C-5F94-2592-FDDB-F2D960041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2350" y="2779400"/>
            <a:ext cx="1433769" cy="1433769"/>
          </a:xfrm>
          <a:prstGeom prst="rect">
            <a:avLst/>
          </a:prstGeom>
        </p:spPr>
      </p:pic>
      <p:pic>
        <p:nvPicPr>
          <p:cNvPr id="32" name="Graphic 31" descr="Abacus with solid fill">
            <a:extLst>
              <a:ext uri="{FF2B5EF4-FFF2-40B4-BE49-F238E27FC236}">
                <a16:creationId xmlns:a16="http://schemas.microsoft.com/office/drawing/2014/main" id="{E2047AA1-A0DB-004D-391F-B0702DB01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2281693"/>
            <a:ext cx="914400" cy="914400"/>
          </a:xfrm>
          <a:prstGeom prst="rect">
            <a:avLst/>
          </a:prstGeom>
        </p:spPr>
      </p:pic>
      <p:pic>
        <p:nvPicPr>
          <p:cNvPr id="33" name="Graphic 32" descr="Abacus with solid fill">
            <a:extLst>
              <a:ext uri="{FF2B5EF4-FFF2-40B4-BE49-F238E27FC236}">
                <a16:creationId xmlns:a16="http://schemas.microsoft.com/office/drawing/2014/main" id="{A9B8D98F-CA1D-8A6D-AB56-78572B50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2281693"/>
            <a:ext cx="914400" cy="914400"/>
          </a:xfrm>
          <a:prstGeom prst="rect">
            <a:avLst/>
          </a:prstGeom>
        </p:spPr>
      </p:pic>
      <p:pic>
        <p:nvPicPr>
          <p:cNvPr id="34" name="Graphic 33" descr="Abacus with solid fill">
            <a:extLst>
              <a:ext uri="{FF2B5EF4-FFF2-40B4-BE49-F238E27FC236}">
                <a16:creationId xmlns:a16="http://schemas.microsoft.com/office/drawing/2014/main" id="{E009DED3-4E06-62FB-4BC8-EFFAC21E6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2281693"/>
            <a:ext cx="914400" cy="914400"/>
          </a:xfrm>
          <a:prstGeom prst="rect">
            <a:avLst/>
          </a:prstGeom>
        </p:spPr>
      </p:pic>
      <p:pic>
        <p:nvPicPr>
          <p:cNvPr id="35" name="Graphic 34" descr="Abacus with solid fill">
            <a:extLst>
              <a:ext uri="{FF2B5EF4-FFF2-40B4-BE49-F238E27FC236}">
                <a16:creationId xmlns:a16="http://schemas.microsoft.com/office/drawing/2014/main" id="{844A0EB0-07D3-5703-5E3D-F3F99056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2281693"/>
            <a:ext cx="914400" cy="914400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BD0A6E74-0A61-6107-07BC-D86F7B1C4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3832420"/>
            <a:ext cx="914400" cy="914400"/>
          </a:xfrm>
          <a:prstGeom prst="rect">
            <a:avLst/>
          </a:prstGeom>
        </p:spPr>
      </p:pic>
      <p:pic>
        <p:nvPicPr>
          <p:cNvPr id="37" name="Graphic 36" descr="Abacus with solid fill">
            <a:extLst>
              <a:ext uri="{FF2B5EF4-FFF2-40B4-BE49-F238E27FC236}">
                <a16:creationId xmlns:a16="http://schemas.microsoft.com/office/drawing/2014/main" id="{8A2F68BF-CB34-87A1-2956-55781A03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3832420"/>
            <a:ext cx="914400" cy="914400"/>
          </a:xfrm>
          <a:prstGeom prst="rect">
            <a:avLst/>
          </a:prstGeom>
        </p:spPr>
      </p:pic>
      <p:pic>
        <p:nvPicPr>
          <p:cNvPr id="38" name="Graphic 37" descr="Abacus with solid fill">
            <a:extLst>
              <a:ext uri="{FF2B5EF4-FFF2-40B4-BE49-F238E27FC236}">
                <a16:creationId xmlns:a16="http://schemas.microsoft.com/office/drawing/2014/main" id="{D74B7448-21B9-F0B5-9CA8-C1518698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3832420"/>
            <a:ext cx="914400" cy="914400"/>
          </a:xfrm>
          <a:prstGeom prst="rect">
            <a:avLst/>
          </a:prstGeom>
        </p:spPr>
      </p:pic>
      <p:pic>
        <p:nvPicPr>
          <p:cNvPr id="39" name="Graphic 38" descr="Abacus with solid fill">
            <a:extLst>
              <a:ext uri="{FF2B5EF4-FFF2-40B4-BE49-F238E27FC236}">
                <a16:creationId xmlns:a16="http://schemas.microsoft.com/office/drawing/2014/main" id="{D2DBF49E-0CD2-BACD-9CAC-185684586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3832420"/>
            <a:ext cx="914400" cy="914400"/>
          </a:xfrm>
          <a:prstGeom prst="rect">
            <a:avLst/>
          </a:prstGeom>
        </p:spPr>
      </p:pic>
      <p:pic>
        <p:nvPicPr>
          <p:cNvPr id="40" name="Graphic 39" descr="Abacus with solid fill">
            <a:extLst>
              <a:ext uri="{FF2B5EF4-FFF2-40B4-BE49-F238E27FC236}">
                <a16:creationId xmlns:a16="http://schemas.microsoft.com/office/drawing/2014/main" id="{D307A73F-AE84-5EC1-6888-14EE7DB91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3832420"/>
            <a:ext cx="914400" cy="914400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ACB07DD0-3E26-5458-2302-951B2B14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3832420"/>
            <a:ext cx="914400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3EE2289-08A6-729B-6636-8D8975C8D304}"/>
              </a:ext>
            </a:extLst>
          </p:cNvPr>
          <p:cNvCxnSpPr>
            <a:cxnSpLocks/>
          </p:cNvCxnSpPr>
          <p:nvPr/>
        </p:nvCxnSpPr>
        <p:spPr>
          <a:xfrm>
            <a:off x="6475197" y="2119947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F0ACA6-F38D-1A42-3A93-DF7860654645}"/>
              </a:ext>
            </a:extLst>
          </p:cNvPr>
          <p:cNvCxnSpPr>
            <a:cxnSpLocks/>
          </p:cNvCxnSpPr>
          <p:nvPr/>
        </p:nvCxnSpPr>
        <p:spPr>
          <a:xfrm>
            <a:off x="6521241" y="4831864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Wi-Fi with solid fill">
            <a:extLst>
              <a:ext uri="{FF2B5EF4-FFF2-40B4-BE49-F238E27FC236}">
                <a16:creationId xmlns:a16="http://schemas.microsoft.com/office/drawing/2014/main" id="{B923902F-1C8F-9C28-D5FD-D64809EBD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1837" y="859646"/>
            <a:ext cx="914400" cy="914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3F562-5423-19C0-0C61-5030936DAC4E}"/>
              </a:ext>
            </a:extLst>
          </p:cNvPr>
          <p:cNvGrpSpPr/>
          <p:nvPr/>
        </p:nvGrpSpPr>
        <p:grpSpPr>
          <a:xfrm>
            <a:off x="10488330" y="2266468"/>
            <a:ext cx="929146" cy="929146"/>
            <a:chOff x="4288389" y="935170"/>
            <a:chExt cx="1426818" cy="14268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F14987A-9C3B-8B49-7760-610C58F0B82B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23" name="Graphic 22" descr="Phone Vibration with solid fill">
                <a:extLst>
                  <a:ext uri="{FF2B5EF4-FFF2-40B4-BE49-F238E27FC236}">
                    <a16:creationId xmlns:a16="http://schemas.microsoft.com/office/drawing/2014/main" id="{7AA0F11C-7F37-E7AE-EBB1-C904B597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Ringer outline">
                <a:extLst>
                  <a:ext uri="{FF2B5EF4-FFF2-40B4-BE49-F238E27FC236}">
                    <a16:creationId xmlns:a16="http://schemas.microsoft.com/office/drawing/2014/main" id="{D475B280-9A52-067B-EF0A-A2911C902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55" name="Graphic 54" descr="Man outline">
              <a:extLst>
                <a:ext uri="{FF2B5EF4-FFF2-40B4-BE49-F238E27FC236}">
                  <a16:creationId xmlns:a16="http://schemas.microsoft.com/office/drawing/2014/main" id="{357F69D1-AACF-9D25-84DB-6C8B9BB7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57" name="Graphic 56" descr="Person eating with solid fill">
            <a:extLst>
              <a:ext uri="{FF2B5EF4-FFF2-40B4-BE49-F238E27FC236}">
                <a16:creationId xmlns:a16="http://schemas.microsoft.com/office/drawing/2014/main" id="{F741E450-A0BE-3333-CAA5-4A0FD6E2EA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2352" y="2480409"/>
            <a:ext cx="1872824" cy="1872824"/>
          </a:xfrm>
          <a:prstGeom prst="rect">
            <a:avLst/>
          </a:prstGeom>
        </p:spPr>
      </p:pic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65950EED-B6E9-5B2A-E61A-281A8C77D5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53773" y="4469864"/>
            <a:ext cx="1946748" cy="194674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D527226-9877-A778-DC52-3EF0EB1051EB}"/>
              </a:ext>
            </a:extLst>
          </p:cNvPr>
          <p:cNvGrpSpPr/>
          <p:nvPr/>
        </p:nvGrpSpPr>
        <p:grpSpPr>
          <a:xfrm>
            <a:off x="10430253" y="3827262"/>
            <a:ext cx="929146" cy="929146"/>
            <a:chOff x="4288389" y="935170"/>
            <a:chExt cx="1426818" cy="1426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FA21D49-FA65-1923-B5D9-03567C4FA1BE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69" name="Graphic 68" descr="Phone Vibration with solid fill">
                <a:extLst>
                  <a:ext uri="{FF2B5EF4-FFF2-40B4-BE49-F238E27FC236}">
                    <a16:creationId xmlns:a16="http://schemas.microsoft.com/office/drawing/2014/main" id="{A30236B1-D1AA-5C61-B57B-1D0351B9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Ringer outline">
                <a:extLst>
                  <a:ext uri="{FF2B5EF4-FFF2-40B4-BE49-F238E27FC236}">
                    <a16:creationId xmlns:a16="http://schemas.microsoft.com/office/drawing/2014/main" id="{E9F5CCE3-D459-32D5-4EC0-12E36069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68" name="Graphic 67" descr="Man outline">
              <a:extLst>
                <a:ext uri="{FF2B5EF4-FFF2-40B4-BE49-F238E27FC236}">
                  <a16:creationId xmlns:a16="http://schemas.microsoft.com/office/drawing/2014/main" id="{E7C27D6D-43C8-DE99-E898-6E90A6EC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74" name="Graphic 73" descr="Search Inventory outline">
            <a:extLst>
              <a:ext uri="{FF2B5EF4-FFF2-40B4-BE49-F238E27FC236}">
                <a16:creationId xmlns:a16="http://schemas.microsoft.com/office/drawing/2014/main" id="{1BA4606E-C2BF-72AB-2380-6D641FE443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65166" y="2443447"/>
            <a:ext cx="1946748" cy="19467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6A46D0-5289-24CA-8265-1E8CFF0C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9" name="Graphic 8" descr="Web cam with solid fill">
            <a:extLst>
              <a:ext uri="{FF2B5EF4-FFF2-40B4-BE49-F238E27FC236}">
                <a16:creationId xmlns:a16="http://schemas.microsoft.com/office/drawing/2014/main" id="{162D9182-4795-2C31-E81A-E14221A407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89863" y="1565513"/>
            <a:ext cx="638348" cy="638348"/>
          </a:xfrm>
          <a:prstGeom prst="rect">
            <a:avLst/>
          </a:prstGeom>
        </p:spPr>
      </p:pic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1C91FD59-B182-D402-C56E-3F24D4A90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6661" y="4740218"/>
            <a:ext cx="638348" cy="6383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8EE08B-B4A0-D7A5-2A21-C7948D813FD0}"/>
              </a:ext>
            </a:extLst>
          </p:cNvPr>
          <p:cNvCxnSpPr>
            <a:cxnSpLocks/>
            <a:stCxn id="10" idx="1"/>
            <a:endCxn id="51" idx="3"/>
          </p:cNvCxnSpPr>
          <p:nvPr/>
        </p:nvCxnSpPr>
        <p:spPr>
          <a:xfrm flipV="1">
            <a:off x="9705009" y="2729798"/>
            <a:ext cx="644441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82093-BF22-C3A1-4613-35D992D59B3C}"/>
              </a:ext>
            </a:extLst>
          </p:cNvPr>
          <p:cNvCxnSpPr>
            <a:cxnSpLocks/>
            <a:stCxn id="10" idx="3"/>
            <a:endCxn id="51" idx="1"/>
          </p:cNvCxnSpPr>
          <p:nvPr/>
        </p:nvCxnSpPr>
        <p:spPr>
          <a:xfrm flipH="1" flipV="1">
            <a:off x="8408182" y="2729798"/>
            <a:ext cx="658479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7A7CD-506C-0DC9-37EF-DA7411EF2129}"/>
              </a:ext>
            </a:extLst>
          </p:cNvPr>
          <p:cNvCxnSpPr>
            <a:cxnSpLocks/>
            <a:stCxn id="9" idx="1"/>
            <a:endCxn id="30" idx="1"/>
          </p:cNvCxnSpPr>
          <p:nvPr/>
        </p:nvCxnSpPr>
        <p:spPr>
          <a:xfrm flipH="1">
            <a:off x="6438403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1DE31B-9B27-2A9C-8363-F1128ABEF900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>
            <a:off x="7728211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2F3313-ED71-D2A6-225D-6E248EF4C7FB}"/>
              </a:ext>
            </a:extLst>
          </p:cNvPr>
          <p:cNvSpPr/>
          <p:nvPr/>
        </p:nvSpPr>
        <p:spPr>
          <a:xfrm>
            <a:off x="6438403" y="3827262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23A6BB-AF00-1F44-0153-CD125080908C}"/>
              </a:ext>
            </a:extLst>
          </p:cNvPr>
          <p:cNvSpPr/>
          <p:nvPr/>
        </p:nvSpPr>
        <p:spPr>
          <a:xfrm>
            <a:off x="8408182" y="2273320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5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 with balanced samples of classes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  <p:pic>
        <p:nvPicPr>
          <p:cNvPr id="1026" name="Picture 2" descr="Jobs at Roboflow (S20) | Y Combinator's Work at a Startup">
            <a:extLst>
              <a:ext uri="{FF2B5EF4-FFF2-40B4-BE49-F238E27FC236}">
                <a16:creationId xmlns:a16="http://schemas.microsoft.com/office/drawing/2014/main" id="{684B8242-482A-9C4F-937B-8CA89664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01" y="664300"/>
            <a:ext cx="1615969" cy="9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01930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06394" y="2398649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45" t="63617" r="3394" b="4078"/>
          <a:stretch/>
        </p:blipFill>
        <p:spPr>
          <a:xfrm>
            <a:off x="9384223" y="4971578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 [Python + Flask]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 [Node.js + Express]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A7075428-0D9D-66A5-4E41-E9F04FE693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40201"/>
            <a:ext cx="5183188" cy="3014336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670</TotalTime>
  <Words>1402</Words>
  <Application>Microsoft Office PowerPoint</Application>
  <PresentationFormat>Widescreen</PresentationFormat>
  <Paragraphs>200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Existing Solutions</vt:lpstr>
      <vt:lpstr>Our solution</vt:lpstr>
      <vt:lpstr>Prototype</vt:lpstr>
      <vt:lpstr>Data Collection</vt:lpstr>
      <vt:lpstr>Experiments</vt:lpstr>
      <vt:lpstr>Model fine-tuning</vt:lpstr>
      <vt:lpstr>System Design</vt:lpstr>
      <vt:lpstr>Prototype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Mamoun Alghaslan</cp:lastModifiedBy>
  <cp:revision>21</cp:revision>
  <dcterms:created xsi:type="dcterms:W3CDTF">2023-12-08T05:56:07Z</dcterms:created>
  <dcterms:modified xsi:type="dcterms:W3CDTF">2023-12-13T16:33:30Z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